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71" r:id="rId10"/>
    <p:sldId id="273" r:id="rId11"/>
    <p:sldId id="274" r:id="rId12"/>
    <p:sldId id="264" r:id="rId13"/>
    <p:sldId id="265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9" autoAdjust="0"/>
  </p:normalViewPr>
  <p:slideViewPr>
    <p:cSldViewPr>
      <p:cViewPr>
        <p:scale>
          <a:sx n="69" d="100"/>
          <a:sy n="69" d="100"/>
        </p:scale>
        <p:origin x="-117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BD5EDD-1ACD-4F1F-A538-E834B076681B}" type="datetimeFigureOut">
              <a:rPr lang="en-US" smtClean="0"/>
              <a:pPr/>
              <a:t>30-Nov-16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13EFB8-A9AF-4A26-9D46-8BA248F4C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2209799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Sloveni</a:t>
            </a:r>
            <a:r>
              <a:rPr lang="en-US" sz="7200" dirty="0" smtClean="0"/>
              <a:t> u </a:t>
            </a:r>
            <a:r>
              <a:rPr lang="en-US" sz="7200" dirty="0" err="1" smtClean="0"/>
              <a:t>srednjem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veku</a:t>
            </a:r>
            <a:endParaRPr lang="en-US" sz="7200" dirty="0"/>
          </a:p>
        </p:txBody>
      </p:sp>
      <p:pic>
        <p:nvPicPr>
          <p:cNvPr id="11266" name="Picture 2" descr="Резултат слика за stari slove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0"/>
            <a:ext cx="52578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smtClean="0"/>
              <a:t>V</a:t>
            </a:r>
            <a:r>
              <a:rPr lang="sr-Latn-RS" sz="5400" smtClean="0"/>
              <a:t>era starih slovena</a:t>
            </a:r>
            <a:endParaRPr lang="en-US" sz="5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2"/>
            <a:ext cx="3962400" cy="5151438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Stara</a:t>
            </a:r>
            <a:r>
              <a:rPr lang="en-US" b="1" dirty="0" smtClean="0"/>
              <a:t> </a:t>
            </a:r>
            <a:r>
              <a:rPr lang="en-US" b="1" dirty="0" err="1" smtClean="0"/>
              <a:t>slovenska</a:t>
            </a:r>
            <a:r>
              <a:rPr lang="en-US" b="1" dirty="0" smtClean="0"/>
              <a:t> </a:t>
            </a:r>
            <a:r>
              <a:rPr lang="en-US" b="1" dirty="0" err="1" smtClean="0"/>
              <a:t>vera</a:t>
            </a:r>
            <a:r>
              <a:rPr lang="en-US" dirty="0" smtClean="0"/>
              <a:t> 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narodnu</a:t>
            </a:r>
            <a:r>
              <a:rPr lang="en-US" dirty="0" smtClean="0"/>
              <a:t> </a:t>
            </a:r>
            <a:r>
              <a:rPr lang="en-US" dirty="0" err="1" smtClean="0"/>
              <a:t>religiju</a:t>
            </a:r>
            <a:r>
              <a:rPr lang="en-US" dirty="0" smtClean="0"/>
              <a:t> i </a:t>
            </a:r>
            <a:r>
              <a:rPr lang="en-US" dirty="0" err="1" smtClean="0"/>
              <a:t>mitologiju</a:t>
            </a:r>
            <a:r>
              <a:rPr lang="en-US" dirty="0" smtClean="0"/>
              <a:t> </a:t>
            </a:r>
            <a:r>
              <a:rPr lang="en-US" dirty="0" err="1" smtClean="0"/>
              <a:t>Starih</a:t>
            </a:r>
            <a:r>
              <a:rPr lang="en-US" dirty="0" smtClean="0"/>
              <a:t> </a:t>
            </a:r>
            <a:r>
              <a:rPr lang="en-US" dirty="0" err="1" smtClean="0"/>
              <a:t>Slovena</a:t>
            </a:r>
            <a:r>
              <a:rPr lang="en-US" dirty="0" smtClean="0"/>
              <a:t> 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 smtClean="0"/>
              <a:t>koreni</a:t>
            </a:r>
            <a:r>
              <a:rPr lang="en-US" dirty="0" smtClean="0"/>
              <a:t> </a:t>
            </a:r>
            <a:r>
              <a:rPr lang="en-US" dirty="0" err="1" smtClean="0"/>
              <a:t>sežu</a:t>
            </a:r>
            <a:r>
              <a:rPr lang="en-US" dirty="0" smtClean="0"/>
              <a:t> u III </a:t>
            </a:r>
            <a:r>
              <a:rPr lang="en-US" dirty="0" err="1" smtClean="0"/>
              <a:t>milenijum</a:t>
            </a:r>
            <a:r>
              <a:rPr lang="en-US" dirty="0" smtClean="0"/>
              <a:t> pre </a:t>
            </a:r>
            <a:r>
              <a:rPr lang="en-US" dirty="0" err="1" smtClean="0"/>
              <a:t>naše</a:t>
            </a:r>
            <a:r>
              <a:rPr lang="en-US" dirty="0" smtClean="0"/>
              <a:t> ere i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postojala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do </a:t>
            </a:r>
            <a:r>
              <a:rPr lang="en-US" dirty="0" err="1" smtClean="0"/>
              <a:t>pokrštavanja</a:t>
            </a:r>
            <a:r>
              <a:rPr lang="en-US" dirty="0" smtClean="0"/>
              <a:t> </a:t>
            </a:r>
            <a:r>
              <a:rPr lang="en-US" dirty="0" err="1" smtClean="0"/>
              <a:t>Slovena</a:t>
            </a:r>
            <a:r>
              <a:rPr lang="en-US" dirty="0" smtClean="0"/>
              <a:t> u </a:t>
            </a:r>
            <a:r>
              <a:rPr lang="en-US" dirty="0" err="1" smtClean="0"/>
              <a:t>srednjem</a:t>
            </a:r>
            <a:r>
              <a:rPr lang="en-US" dirty="0" smtClean="0"/>
              <a:t> </a:t>
            </a:r>
            <a:r>
              <a:rPr lang="en-US" dirty="0" err="1" smtClean="0"/>
              <a:t>veku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8674" name="Picture 2" descr="https://upload.wikimedia.org/wikipedia/commons/thumb/6/6c/Vel%C3%ADz%2C_Veles.jpg/115px-Vel%C3%ADz%2C_V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0"/>
            <a:ext cx="2057400" cy="50272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smtClean="0"/>
              <a:t>M</a:t>
            </a:r>
            <a:r>
              <a:rPr lang="sr-Latn-RS" sz="5400" smtClean="0"/>
              <a:t>esta gde su se molili</a:t>
            </a:r>
            <a:endParaRPr 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Stari Sloven su se molili u </a:t>
            </a:r>
            <a:r>
              <a:rPr lang="en-US" dirty="0" err="1" smtClean="0"/>
              <a:t>dubokim</a:t>
            </a:r>
            <a:r>
              <a:rPr lang="en-US" dirty="0" smtClean="0"/>
              <a:t>,</a:t>
            </a:r>
            <a:r>
              <a:rPr lang="sr-Latn-RS" dirty="0" smtClean="0"/>
              <a:t>teško prohodnim šumama.</a:t>
            </a:r>
            <a:endParaRPr lang="en-US" dirty="0"/>
          </a:p>
        </p:txBody>
      </p:sp>
      <p:pic>
        <p:nvPicPr>
          <p:cNvPr id="30722" name="Picture 2" descr="Резултат слика за stari slov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67056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6000" smtClean="0"/>
              <a:t>Bogovi Slovena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sr-Latn-RS" b="1" dirty="0"/>
              <a:t> </a:t>
            </a:r>
            <a:r>
              <a:rPr lang="en-US" b="1" dirty="0" err="1" smtClean="0"/>
              <a:t>Sloveni</a:t>
            </a:r>
            <a:r>
              <a:rPr lang="sr-Latn-RS" b="1" dirty="0" smtClean="0"/>
              <a:t> su bili mnogobošci.Imali su zajednička božanstva,kulturu,jezik i običaje.Vrhovi bog Slovena bio je Perun. Sloveni su izgrađivali kipove svojih bogova-idole sa četiri glave,ili sa jednom glavom i više lica.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6000" smtClean="0"/>
              <a:t>Perun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2667000"/>
          </a:xfrm>
        </p:spPr>
        <p:txBody>
          <a:bodyPr>
            <a:normAutofit/>
          </a:bodyPr>
          <a:lstStyle/>
          <a:p>
            <a:r>
              <a:rPr lang="en-US" b="1" dirty="0" err="1"/>
              <a:t>Perun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je </a:t>
            </a:r>
            <a:r>
              <a:rPr lang="en-US" dirty="0" err="1"/>
              <a:t>slovenski</a:t>
            </a:r>
            <a:r>
              <a:rPr lang="en-US" dirty="0"/>
              <a:t> bog </a:t>
            </a:r>
            <a:r>
              <a:rPr lang="en-US" dirty="0" err="1"/>
              <a:t>neba</a:t>
            </a:r>
            <a:r>
              <a:rPr lang="en-US" dirty="0"/>
              <a:t> i </a:t>
            </a:r>
            <a:r>
              <a:rPr lang="en-US" dirty="0" err="1"/>
              <a:t>nepogoda</a:t>
            </a:r>
            <a:r>
              <a:rPr lang="en-US" dirty="0"/>
              <a:t> (</a:t>
            </a:r>
            <a:r>
              <a:rPr lang="en-US" dirty="0" err="1"/>
              <a:t>padavina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err="1"/>
              <a:t>oluja</a:t>
            </a:r>
            <a:r>
              <a:rPr lang="en-US" dirty="0"/>
              <a:t>) </a:t>
            </a:r>
            <a:r>
              <a:rPr lang="en-US" dirty="0" err="1"/>
              <a:t>odnosno</a:t>
            </a:r>
            <a:r>
              <a:rPr lang="en-US" dirty="0"/>
              <a:t> bog </a:t>
            </a:r>
            <a:r>
              <a:rPr lang="en-US" dirty="0" err="1"/>
              <a:t>gromovnik</a:t>
            </a:r>
            <a:r>
              <a:rPr lang="en-US" dirty="0"/>
              <a:t>,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 </a:t>
            </a:r>
            <a:r>
              <a:rPr lang="en-US" dirty="0" err="1"/>
              <a:t>slovenskog</a:t>
            </a:r>
            <a:r>
              <a:rPr lang="en-US" dirty="0"/>
              <a:t> </a:t>
            </a:r>
            <a:r>
              <a:rPr lang="en-US" dirty="0" err="1"/>
              <a:t>Zevsa</a:t>
            </a:r>
            <a:r>
              <a:rPr lang="en-US" dirty="0"/>
              <a:t>,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 </a:t>
            </a:r>
            <a:r>
              <a:rPr lang="en-US" dirty="0" err="1" smtClean="0"/>
              <a:t>sta</a:t>
            </a:r>
            <a:r>
              <a:rPr lang="sr-Latn-RS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Sloveni</a:t>
            </a:r>
            <a:r>
              <a:rPr lang="sr-Latn-R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obraćali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 </a:t>
            </a:r>
            <a:r>
              <a:rPr lang="en-US" dirty="0" err="1" smtClean="0"/>
              <a:t>suše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1026" name="Picture 2" descr="https://upload.wikimedia.org/wikipedia/commons/thumb/3/3e/Perun_i_Veles.JPG/220px-Perun_i_V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343400"/>
            <a:ext cx="4336688" cy="23241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6000" smtClean="0"/>
              <a:t>Svetovid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4495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Svetovid</a:t>
            </a:r>
            <a:r>
              <a:rPr lang="en-US" dirty="0"/>
              <a:t> je u </a:t>
            </a:r>
            <a:r>
              <a:rPr lang="en-US" dirty="0" err="1" smtClean="0"/>
              <a:t>slovensko</a:t>
            </a:r>
            <a:r>
              <a:rPr lang="sr-Latn-RS" dirty="0" smtClean="0"/>
              <a:t>j</a:t>
            </a:r>
            <a:r>
              <a:rPr lang="en-US" dirty="0" smtClean="0"/>
              <a:t> </a:t>
            </a:r>
            <a:r>
              <a:rPr lang="en-US" dirty="0" err="1"/>
              <a:t>mitologiji</a:t>
            </a:r>
            <a:r>
              <a:rPr lang="en-US" dirty="0"/>
              <a:t> 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najvažnijih</a:t>
            </a:r>
            <a:r>
              <a:rPr lang="en-US" dirty="0"/>
              <a:t> </a:t>
            </a:r>
            <a:r>
              <a:rPr lang="en-US" dirty="0" err="1" smtClean="0"/>
              <a:t>bogova</a:t>
            </a:r>
            <a:r>
              <a:rPr lang="en-US" dirty="0" smtClean="0"/>
              <a:t>. </a:t>
            </a:r>
            <a:r>
              <a:rPr lang="en-US" dirty="0" err="1"/>
              <a:t>Posebno</a:t>
            </a:r>
            <a:r>
              <a:rPr lang="en-US" dirty="0"/>
              <a:t> je </a:t>
            </a:r>
            <a:r>
              <a:rPr lang="en-US" dirty="0" err="1"/>
              <a:t>poštovan</a:t>
            </a:r>
            <a:r>
              <a:rPr lang="en-US" dirty="0"/>
              <a:t> u </a:t>
            </a:r>
            <a:r>
              <a:rPr lang="en-US" dirty="0" err="1" smtClean="0"/>
              <a:t>Arkoni,na</a:t>
            </a:r>
            <a:r>
              <a:rPr lang="en-US" dirty="0"/>
              <a:t> </a:t>
            </a:r>
            <a:r>
              <a:rPr lang="en-US" dirty="0" err="1" smtClean="0"/>
              <a:t>ostrv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Rujnu</a:t>
            </a:r>
            <a:r>
              <a:rPr lang="en-US" dirty="0"/>
              <a:t> i </a:t>
            </a:r>
            <a:r>
              <a:rPr lang="en-US" dirty="0" err="1"/>
              <a:t>kod</a:t>
            </a:r>
            <a:r>
              <a:rPr lang="en-US" dirty="0"/>
              <a:t> </a:t>
            </a:r>
            <a:r>
              <a:rPr lang="en-US" dirty="0" err="1"/>
              <a:t>Srba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dirty="0" err="1" smtClean="0"/>
              <a:t>Balkanu</a:t>
            </a:r>
            <a:r>
              <a:rPr lang="en-US" dirty="0" smtClean="0"/>
              <a:t>, </a:t>
            </a:r>
            <a:r>
              <a:rPr lang="en-US" dirty="0" err="1"/>
              <a:t>ali</a:t>
            </a:r>
            <a:r>
              <a:rPr lang="en-US" dirty="0"/>
              <a:t> je </a:t>
            </a:r>
            <a:r>
              <a:rPr lang="en-US" dirty="0" err="1"/>
              <a:t>nemoguće</a:t>
            </a:r>
            <a:r>
              <a:rPr lang="en-US" dirty="0"/>
              <a:t> </a:t>
            </a:r>
            <a:r>
              <a:rPr lang="en-US" dirty="0" err="1"/>
              <a:t>izneti</a:t>
            </a:r>
            <a:r>
              <a:rPr lang="en-US" dirty="0"/>
              <a:t> </a:t>
            </a:r>
            <a:r>
              <a:rPr lang="en-US" dirty="0" err="1"/>
              <a:t>tezu</a:t>
            </a:r>
            <a:r>
              <a:rPr lang="en-US" dirty="0"/>
              <a:t> o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u </a:t>
            </a:r>
            <a:r>
              <a:rPr lang="en-US" dirty="0" err="1"/>
              <a:t>slovenskom</a:t>
            </a:r>
            <a:r>
              <a:rPr lang="en-US" dirty="0"/>
              <a:t> </a:t>
            </a:r>
            <a:r>
              <a:rPr lang="en-US" dirty="0" err="1"/>
              <a:t>panteonu</a:t>
            </a:r>
            <a:r>
              <a:rPr lang="en-US" dirty="0"/>
              <a:t>. </a:t>
            </a:r>
          </a:p>
        </p:txBody>
      </p:sp>
      <p:pic>
        <p:nvPicPr>
          <p:cNvPr id="27650" name="Picture 2" descr="Резултат слика за svetovid slovenski b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00200"/>
            <a:ext cx="3352800" cy="4465931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6000" smtClean="0"/>
              <a:t>Dažbog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Da</a:t>
            </a:r>
            <a:r>
              <a:rPr lang="sr-Latn-RS" b="1" dirty="0" smtClean="0"/>
              <a:t>ž</a:t>
            </a:r>
            <a:r>
              <a:rPr lang="en-US" b="1" dirty="0" smtClean="0"/>
              <a:t>bog</a:t>
            </a:r>
            <a:r>
              <a:rPr lang="en-US" dirty="0"/>
              <a:t> </a:t>
            </a:r>
            <a:r>
              <a:rPr lang="en-US" dirty="0" smtClean="0"/>
              <a:t>je</a:t>
            </a:r>
            <a:r>
              <a:rPr lang="en-US" dirty="0"/>
              <a:t> </a:t>
            </a:r>
            <a:r>
              <a:rPr lang="en-US" dirty="0" err="1"/>
              <a:t>slovenski</a:t>
            </a:r>
            <a:r>
              <a:rPr lang="en-US" dirty="0"/>
              <a:t> bog 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 </a:t>
            </a:r>
            <a:r>
              <a:rPr lang="en-US" dirty="0" err="1"/>
              <a:t>Zemlji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istovremeno</a:t>
            </a:r>
            <a:r>
              <a:rPr lang="en-US" dirty="0"/>
              <a:t> bog </a:t>
            </a:r>
            <a:r>
              <a:rPr lang="en-US" dirty="0" err="1"/>
              <a:t>Sunca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i </a:t>
            </a:r>
            <a:r>
              <a:rPr lang="en-US" dirty="0" err="1"/>
              <a:t>kiše</a:t>
            </a:r>
            <a:r>
              <a:rPr lang="en-US" dirty="0"/>
              <a:t> 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najvažniji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opstanak</a:t>
            </a:r>
            <a:r>
              <a:rPr lang="en-US" dirty="0"/>
              <a:t> </a:t>
            </a:r>
            <a:r>
              <a:rPr lang="en-US" dirty="0" err="1"/>
              <a:t>ljudi</a:t>
            </a:r>
            <a:r>
              <a:rPr lang="en-US" dirty="0"/>
              <a:t>. On je </a:t>
            </a:r>
            <a:r>
              <a:rPr lang="en-US" dirty="0" err="1"/>
              <a:t>istovremeno</a:t>
            </a:r>
            <a:r>
              <a:rPr lang="en-US" dirty="0"/>
              <a:t> i bog </a:t>
            </a:r>
            <a:r>
              <a:rPr lang="en-US" dirty="0" err="1" smtClean="0"/>
              <a:t>podzemnog</a:t>
            </a:r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en-US" dirty="0" err="1" smtClean="0"/>
              <a:t>sveta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26626" name="Picture 2" descr="https://upload.wikimedia.org/wikipedia/commons/thumb/a/a7/%D0%94%D0%B0%D0%B6%D0%B1%D0%BE%D0%B3.1998%D0%B3.%D1%81%D0%BC%D0%B5%D1%88.%D1%82%D0%B5%D1%85.%2C_%D0%B1%D1%83%D0%BC.40%2C5%D1%8528.jpg/220px-%D0%94%D0%B0%D0%B6%D0%B1%D0%BE%D0%B3.1998%D0%B3.%D1%81%D0%BC%D0%B5%D1%88.%D1%82%D0%B5%D1%85.%2C_%D0%B1%D1%83%D0%BC.40%2C5%D1%85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52600"/>
            <a:ext cx="3124200" cy="43780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6000" dirty="0" smtClean="0"/>
              <a:t>Jar</a:t>
            </a:r>
            <a:r>
              <a:rPr lang="en-US" sz="6000" dirty="0" smtClean="0"/>
              <a:t>ILO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r>
              <a:rPr lang="en-US" b="1" dirty="0" err="1" smtClean="0"/>
              <a:t>Jarilo</a:t>
            </a:r>
            <a:r>
              <a:rPr lang="en-US" b="1" dirty="0" smtClean="0"/>
              <a:t>(</a:t>
            </a:r>
            <a:r>
              <a:rPr lang="en-US" b="1" dirty="0" err="1" smtClean="0"/>
              <a:t>Jarovit</a:t>
            </a:r>
            <a:r>
              <a:rPr lang="en-US" b="1" dirty="0"/>
              <a:t>)</a:t>
            </a:r>
            <a:r>
              <a:rPr lang="en-US" dirty="0"/>
              <a:t> </a:t>
            </a:r>
            <a:r>
              <a:rPr lang="en-US" dirty="0" smtClean="0"/>
              <a:t>je </a:t>
            </a:r>
            <a:r>
              <a:rPr lang="en-US" dirty="0"/>
              <a:t>u </a:t>
            </a:r>
            <a:r>
              <a:rPr lang="en-US" dirty="0" err="1"/>
              <a:t>mitologiji</a:t>
            </a:r>
            <a:r>
              <a:rPr lang="en-US" dirty="0"/>
              <a:t> </a:t>
            </a:r>
            <a:r>
              <a:rPr lang="en-US" dirty="0" err="1" smtClean="0"/>
              <a:t>Stari</a:t>
            </a:r>
            <a:r>
              <a:rPr lang="sr-Latn-RS" dirty="0"/>
              <a:t>h</a:t>
            </a:r>
            <a:r>
              <a:rPr lang="en-US" dirty="0" smtClean="0"/>
              <a:t> </a:t>
            </a:r>
            <a:r>
              <a:rPr lang="en-US" dirty="0" err="1"/>
              <a:t>Slovena</a:t>
            </a:r>
            <a:r>
              <a:rPr lang="en-US" dirty="0"/>
              <a:t> </a:t>
            </a:r>
            <a:r>
              <a:rPr lang="en-US" dirty="0" smtClean="0"/>
              <a:t>bog</a:t>
            </a:r>
            <a:r>
              <a:rPr lang="sr-Latn-RS" baseline="30000" dirty="0"/>
              <a:t> </a:t>
            </a:r>
            <a:r>
              <a:rPr lang="en-US" dirty="0" err="1" smtClean="0"/>
              <a:t>prolećne</a:t>
            </a:r>
            <a:r>
              <a:rPr lang="en-US" dirty="0"/>
              <a:t> </a:t>
            </a:r>
            <a:r>
              <a:rPr lang="en-US" dirty="0" err="1"/>
              <a:t>vegetacije</a:t>
            </a:r>
            <a:r>
              <a:rPr lang="en-US" dirty="0"/>
              <a:t> i </a:t>
            </a:r>
            <a:r>
              <a:rPr lang="en-US" dirty="0" err="1"/>
              <a:t>plodnosti</a:t>
            </a:r>
            <a:r>
              <a:rPr lang="en-US" dirty="0"/>
              <a:t>, a </a:t>
            </a:r>
            <a:r>
              <a:rPr lang="en-US" dirty="0" err="1"/>
              <a:t>ponekad</a:t>
            </a:r>
            <a:r>
              <a:rPr lang="en-US" dirty="0"/>
              <a:t> je bio </a:t>
            </a:r>
            <a:r>
              <a:rPr lang="en-US" dirty="0" err="1"/>
              <a:t>povezivan</a:t>
            </a:r>
            <a:r>
              <a:rPr lang="en-US" dirty="0"/>
              <a:t> i </a:t>
            </a:r>
            <a:r>
              <a:rPr lang="en-US" dirty="0" err="1"/>
              <a:t>sa</a:t>
            </a:r>
            <a:r>
              <a:rPr lang="en-US" dirty="0"/>
              <a:t> </a:t>
            </a:r>
            <a:r>
              <a:rPr lang="en-US" dirty="0" err="1"/>
              <a:t>ratom</a:t>
            </a:r>
            <a:r>
              <a:rPr lang="en-US" dirty="0"/>
              <a:t>. </a:t>
            </a:r>
            <a:r>
              <a:rPr lang="en-US" dirty="0" err="1"/>
              <a:t>Zamišljan</a:t>
            </a:r>
            <a:r>
              <a:rPr lang="en-US" dirty="0"/>
              <a:t> je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lep</a:t>
            </a:r>
            <a:r>
              <a:rPr lang="en-US" dirty="0"/>
              <a:t> </a:t>
            </a:r>
            <a:r>
              <a:rPr lang="en-US" dirty="0" err="1"/>
              <a:t>mladić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jaše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belom</a:t>
            </a:r>
            <a:r>
              <a:rPr lang="en-US" dirty="0"/>
              <a:t> </a:t>
            </a:r>
            <a:r>
              <a:rPr lang="en-US" dirty="0" err="1"/>
              <a:t>konju</a:t>
            </a:r>
            <a:r>
              <a:rPr lang="en-US" dirty="0"/>
              <a:t>, u </a:t>
            </a:r>
            <a:r>
              <a:rPr lang="en-US" dirty="0" err="1"/>
              <a:t>beloj</a:t>
            </a:r>
            <a:r>
              <a:rPr lang="en-US" dirty="0"/>
              <a:t> </a:t>
            </a:r>
            <a:r>
              <a:rPr lang="en-US" dirty="0" err="1" smtClean="0"/>
              <a:t>odeći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1026" name="Picture 2" descr="https://upload.wikimedia.org/wikipedia/commons/thumb/8/8e/Donetsk_step_04_kudlaenko.jpg/220px-Donetsk_step_04_kudla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057400"/>
            <a:ext cx="2971800" cy="39578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/>
              <a:t>triglav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724400" cy="4922838"/>
          </a:xfrm>
        </p:spPr>
        <p:txBody>
          <a:bodyPr>
            <a:normAutofit fontScale="85000" lnSpcReduction="10000"/>
          </a:bodyPr>
          <a:lstStyle/>
          <a:p>
            <a:r>
              <a:rPr lang="vi-VN" b="1" dirty="0" smtClean="0"/>
              <a:t>Triglav</a:t>
            </a:r>
            <a:r>
              <a:rPr lang="vi-VN" dirty="0" smtClean="0"/>
              <a:t> je u mitologiji Baltičkih Slovena troglavo božanstvo, verovatno bog</a:t>
            </a:r>
            <a:r>
              <a:rPr lang="en-US" dirty="0" smtClean="0"/>
              <a:t> </a:t>
            </a:r>
            <a:r>
              <a:rPr lang="vi-VN" dirty="0" smtClean="0"/>
              <a:t>rata. Međutim kao vrhovni bog on ima i trostruku ulogu božanstva koji obavlja tri funkcije:</a:t>
            </a:r>
            <a:r>
              <a:rPr lang="en-US" dirty="0" smtClean="0"/>
              <a:t> </a:t>
            </a:r>
            <a:r>
              <a:rPr lang="vi-VN" dirty="0" smtClean="0"/>
              <a:t>Božanstvo rođenja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vi-VN" dirty="0" smtClean="0"/>
              <a:t>Božanstvo zagrobnog života, smrti i predaka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vi-VN" dirty="0" smtClean="0"/>
              <a:t> Božanstvo održanja čovekovog život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9698" name="Picture 2" descr="https://upload.wikimedia.org/wikipedia/commons/thumb/d/df/Wolin_Triglav.JPG/250px-Wolin_Trigl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3926252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162800" cy="5516563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sz="6000" dirty="0" err="1" smtClean="0"/>
              <a:t>Stari</a:t>
            </a:r>
            <a:r>
              <a:rPr lang="en-US" sz="6000" dirty="0" smtClean="0"/>
              <a:t> </a:t>
            </a:r>
            <a:r>
              <a:rPr lang="sr-Latn-RS" sz="6000" dirty="0" smtClean="0"/>
              <a:t>S</a:t>
            </a:r>
            <a:r>
              <a:rPr lang="en-US" sz="6000" dirty="0" err="1" smtClean="0"/>
              <a:t>loveni</a:t>
            </a:r>
            <a:r>
              <a:rPr lang="en-US" sz="6000" dirty="0" smtClean="0"/>
              <a:t> se dele </a:t>
            </a:r>
            <a:r>
              <a:rPr lang="en-US" sz="6000" dirty="0" err="1" smtClean="0"/>
              <a:t>na</a:t>
            </a:r>
            <a:r>
              <a:rPr lang="sr-Latn-RS" sz="6000" dirty="0" smtClean="0"/>
              <a:t>:</a:t>
            </a:r>
          </a:p>
          <a:p>
            <a:pPr>
              <a:buNone/>
            </a:pPr>
            <a:r>
              <a:rPr lang="sr-Latn-RS" sz="4800" dirty="0" smtClean="0"/>
              <a:t>-</a:t>
            </a:r>
            <a:r>
              <a:rPr lang="sr-Latn-RS" sz="4800" b="1" dirty="0" smtClean="0"/>
              <a:t>Južne Slovene</a:t>
            </a:r>
          </a:p>
          <a:p>
            <a:pPr>
              <a:buNone/>
            </a:pPr>
            <a:r>
              <a:rPr lang="sr-Latn-RS" sz="4800" dirty="0" smtClean="0"/>
              <a:t>-</a:t>
            </a:r>
            <a:r>
              <a:rPr lang="sr-Latn-RS" sz="4800" b="1" dirty="0" smtClean="0"/>
              <a:t>Istočne Slovene</a:t>
            </a:r>
          </a:p>
          <a:p>
            <a:pPr>
              <a:buNone/>
            </a:pPr>
            <a:r>
              <a:rPr lang="sr-Latn-RS" sz="4800" dirty="0" smtClean="0"/>
              <a:t>-</a:t>
            </a:r>
            <a:r>
              <a:rPr lang="sr-Latn-RS" sz="4800" b="1" dirty="0" smtClean="0"/>
              <a:t>Zapadne Slovene</a:t>
            </a:r>
          </a:p>
        </p:txBody>
      </p:sp>
      <p:pic>
        <p:nvPicPr>
          <p:cNvPr id="23554" name="Picture 2" descr="Резултат слика за Istocni sloveni m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629261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6000" smtClean="0"/>
              <a:t>Južni Sloveni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Južni Sloveni se dele na:</a:t>
            </a:r>
          </a:p>
          <a:p>
            <a:pPr>
              <a:buNone/>
            </a:pPr>
            <a:r>
              <a:rPr lang="sr-Latn-RS" dirty="0" smtClean="0"/>
              <a:t>   </a:t>
            </a:r>
            <a:r>
              <a:rPr lang="sr-Latn-RS" b="1" dirty="0" smtClean="0"/>
              <a:t>-</a:t>
            </a:r>
            <a:r>
              <a:rPr lang="sr-Latn-RS" dirty="0" smtClean="0"/>
              <a:t> </a:t>
            </a:r>
            <a:r>
              <a:rPr lang="sr-Latn-RS" b="1" dirty="0" smtClean="0"/>
              <a:t>Srbe                                       -Makedonce</a:t>
            </a:r>
          </a:p>
          <a:p>
            <a:pPr>
              <a:buNone/>
            </a:pPr>
            <a:r>
              <a:rPr lang="sr-Latn-RS" b="1" dirty="0" smtClean="0"/>
              <a:t>   -Hrvate                                    -Slovene</a:t>
            </a:r>
          </a:p>
          <a:p>
            <a:pPr>
              <a:buNone/>
            </a:pPr>
            <a:r>
              <a:rPr lang="sr-Latn-RS" b="1" dirty="0" smtClean="0"/>
              <a:t>   -Bugare                                  -Crnogorce</a:t>
            </a:r>
          </a:p>
        </p:txBody>
      </p:sp>
      <p:pic>
        <p:nvPicPr>
          <p:cNvPr id="9218" name="Picture 2" descr="Резултат слика за juzni sloveni m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038600"/>
            <a:ext cx="44958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60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  </a:t>
            </a:r>
            <a:r>
              <a:rPr lang="en-US" b="1" dirty="0" err="1"/>
              <a:t>Južni</a:t>
            </a:r>
            <a:r>
              <a:rPr lang="en-US" b="1" dirty="0"/>
              <a:t> </a:t>
            </a:r>
            <a:r>
              <a:rPr lang="en-US" b="1" dirty="0" err="1"/>
              <a:t>Sloveni</a:t>
            </a:r>
            <a:r>
              <a:rPr lang="en-US" dirty="0"/>
              <a:t> 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 </a:t>
            </a:r>
            <a:r>
              <a:rPr lang="sr-Latn-RS" dirty="0" smtClean="0"/>
              <a:t>slovenskih naroda</a:t>
            </a:r>
            <a:r>
              <a:rPr lang="en-US" dirty="0"/>
              <a:t> 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nastanili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sr-Latn-RS" dirty="0" smtClean="0"/>
              <a:t>Balkanu</a:t>
            </a:r>
            <a:r>
              <a:rPr lang="en-US" dirty="0"/>
              <a:t> (</a:t>
            </a:r>
            <a:r>
              <a:rPr lang="en-US" dirty="0" err="1" smtClean="0"/>
              <a:t>južno</a:t>
            </a:r>
            <a:r>
              <a:rPr lang="sr-Latn-RS" dirty="0" smtClean="0"/>
              <a:t> </a:t>
            </a:r>
            <a:r>
              <a:rPr lang="en-US" dirty="0" smtClean="0"/>
              <a:t>od</a:t>
            </a:r>
            <a:r>
              <a:rPr lang="en-US" dirty="0"/>
              <a:t> </a:t>
            </a:r>
            <a:r>
              <a:rPr lang="sr-Latn-RS" dirty="0" smtClean="0"/>
              <a:t>Save</a:t>
            </a:r>
            <a:r>
              <a:rPr lang="en-US" dirty="0"/>
              <a:t> </a:t>
            </a:r>
            <a:r>
              <a:rPr lang="en-US" dirty="0" smtClean="0"/>
              <a:t>i</a:t>
            </a:r>
            <a:r>
              <a:rPr lang="sr-Latn-RS" dirty="0" smtClean="0"/>
              <a:t> Dunava),u Panonskoj niziji.</a:t>
            </a:r>
          </a:p>
          <a:p>
            <a:pPr>
              <a:buNone/>
            </a:pPr>
            <a:r>
              <a:rPr lang="sr-Latn-RS" dirty="0" smtClean="0"/>
              <a:t>   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</a:t>
            </a:r>
            <a:r>
              <a:rPr lang="en-US" dirty="0" smtClean="0"/>
              <a:t>U </a:t>
            </a:r>
            <a:r>
              <a:rPr lang="en-US" dirty="0" err="1"/>
              <a:t>srednjem</a:t>
            </a:r>
            <a:r>
              <a:rPr lang="en-US" dirty="0"/>
              <a:t> </a:t>
            </a:r>
            <a:r>
              <a:rPr lang="en-US" dirty="0" err="1"/>
              <a:t>veku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formirali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bile pod </a:t>
            </a:r>
            <a:r>
              <a:rPr lang="en-US" dirty="0" err="1"/>
              <a:t>pritiskom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RS" dirty="0" smtClean="0"/>
              <a:t> </a:t>
            </a:r>
            <a:r>
              <a:rPr lang="en-US" dirty="0" err="1" smtClean="0"/>
              <a:t>neslovenskih</a:t>
            </a:r>
            <a:r>
              <a:rPr lang="en-US" dirty="0" smtClean="0"/>
              <a:t> </a:t>
            </a:r>
            <a:r>
              <a:rPr lang="en-US" dirty="0" err="1" smtClean="0"/>
              <a:t>suseda</a:t>
            </a:r>
            <a:r>
              <a:rPr lang="sr-Latn-RS" dirty="0" smtClean="0"/>
              <a:t>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err="1" smtClean="0"/>
              <a:t>Južni</a:t>
            </a:r>
            <a:r>
              <a:rPr lang="en-US" dirty="0" smtClean="0"/>
              <a:t> </a:t>
            </a:r>
            <a:r>
              <a:rPr lang="en-US" dirty="0" err="1"/>
              <a:t>Sloveni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podeljeni</a:t>
            </a:r>
            <a:r>
              <a:rPr lang="en-US" dirty="0"/>
              <a:t> u </a:t>
            </a:r>
            <a:r>
              <a:rPr lang="en-US" dirty="0" err="1" smtClean="0"/>
              <a:t>verskom</a:t>
            </a:r>
            <a:r>
              <a:rPr lang="en-US" dirty="0"/>
              <a:t> </a:t>
            </a:r>
            <a:r>
              <a:rPr lang="en-US" dirty="0" err="1"/>
              <a:t>smislu</a:t>
            </a:r>
            <a:r>
              <a:rPr lang="en-US" dirty="0"/>
              <a:t>.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Srbi</a:t>
            </a:r>
            <a:r>
              <a:rPr lang="en-US" dirty="0"/>
              <a:t>, </a:t>
            </a:r>
            <a:r>
              <a:rPr lang="en-US" dirty="0" err="1"/>
              <a:t>Crnogorci</a:t>
            </a:r>
            <a:r>
              <a:rPr lang="en-US" dirty="0"/>
              <a:t>, </a:t>
            </a:r>
            <a:r>
              <a:rPr lang="en-US" dirty="0" err="1"/>
              <a:t>Bugari</a:t>
            </a:r>
            <a:r>
              <a:rPr lang="en-US" dirty="0"/>
              <a:t> i </a:t>
            </a:r>
            <a:r>
              <a:rPr lang="en-US" dirty="0" err="1"/>
              <a:t>Makedonci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 </a:t>
            </a:r>
            <a:r>
              <a:rPr lang="en-US" dirty="0" err="1"/>
              <a:t>pravoslavni</a:t>
            </a:r>
            <a:r>
              <a:rPr lang="en-US" dirty="0"/>
              <a:t> </a:t>
            </a:r>
            <a:r>
              <a:rPr lang="en-US" dirty="0" err="1" smtClean="0"/>
              <a:t>hrišćani</a:t>
            </a:r>
            <a:r>
              <a:rPr lang="en-US" dirty="0" smtClean="0"/>
              <a:t>, </a:t>
            </a:r>
            <a:r>
              <a:rPr lang="en-US" dirty="0" err="1"/>
              <a:t>Hrvati</a:t>
            </a:r>
            <a:r>
              <a:rPr lang="en-US" dirty="0"/>
              <a:t> i </a:t>
            </a:r>
            <a:r>
              <a:rPr lang="en-US" dirty="0" err="1"/>
              <a:t>Slovenci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 </a:t>
            </a:r>
            <a:r>
              <a:rPr lang="en-US" dirty="0" err="1"/>
              <a:t>katolički</a:t>
            </a:r>
            <a:r>
              <a:rPr lang="en-US" dirty="0"/>
              <a:t> </a:t>
            </a:r>
            <a:r>
              <a:rPr lang="en-US" dirty="0" err="1"/>
              <a:t>hrišćani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Bo</a:t>
            </a:r>
            <a:r>
              <a:rPr lang="sr-Latn-RS" dirty="0" smtClean="0"/>
              <a:t>sanci </a:t>
            </a:r>
            <a:r>
              <a:rPr lang="en-US" dirty="0" err="1" smtClean="0"/>
              <a:t>pretežno</a:t>
            </a:r>
            <a:r>
              <a:rPr lang="en-US" dirty="0"/>
              <a:t> </a:t>
            </a:r>
            <a:r>
              <a:rPr lang="en-US" dirty="0" err="1"/>
              <a:t>muslimani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6600" smtClean="0"/>
              <a:t>Istočni sloveni</a:t>
            </a:r>
            <a:endParaRPr lang="en-US" sz="6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Istočni Sloveni se dele na:</a:t>
            </a:r>
          </a:p>
          <a:p>
            <a:pPr>
              <a:buNone/>
            </a:pPr>
            <a:r>
              <a:rPr lang="sr-Latn-RS" dirty="0" smtClean="0"/>
              <a:t>  </a:t>
            </a:r>
            <a:r>
              <a:rPr lang="sr-Latn-RS" b="1" dirty="0" smtClean="0"/>
              <a:t>-Ruse</a:t>
            </a:r>
          </a:p>
          <a:p>
            <a:pPr>
              <a:buNone/>
            </a:pPr>
            <a:r>
              <a:rPr lang="sr-Latn-RS" b="1" dirty="0" smtClean="0"/>
              <a:t>  -Beloruse</a:t>
            </a:r>
          </a:p>
          <a:p>
            <a:pPr>
              <a:buNone/>
            </a:pPr>
            <a:r>
              <a:rPr lang="sr-Latn-RS" b="1" dirty="0" smtClean="0"/>
              <a:t>  -Ukrajince</a:t>
            </a:r>
            <a:endParaRPr lang="en-US" b="1" dirty="0"/>
          </a:p>
        </p:txBody>
      </p:sp>
      <p:pic>
        <p:nvPicPr>
          <p:cNvPr id="7170" name="Picture 2" descr="Резултат слика за Istocni sloveni m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362200"/>
            <a:ext cx="5257800" cy="406377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001000" y="228601"/>
            <a:ext cx="6858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dirty="0" err="1"/>
              <a:t>Istočni</a:t>
            </a:r>
            <a:r>
              <a:rPr lang="en-US" b="1" dirty="0"/>
              <a:t> </a:t>
            </a:r>
            <a:r>
              <a:rPr lang="en-US" b="1" dirty="0" err="1"/>
              <a:t>Sloveni</a:t>
            </a:r>
            <a:r>
              <a:rPr lang="en-US" dirty="0"/>
              <a:t> 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 </a:t>
            </a:r>
            <a:r>
              <a:rPr lang="en-US" dirty="0" err="1"/>
              <a:t>slovenskih</a:t>
            </a:r>
            <a:r>
              <a:rPr lang="en-US" dirty="0"/>
              <a:t> </a:t>
            </a:r>
            <a:r>
              <a:rPr lang="en-US" dirty="0" err="1" smtClean="0"/>
              <a:t>naroda</a:t>
            </a:r>
            <a:r>
              <a:rPr lang="sr-Latn-R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naseljavaju</a:t>
            </a:r>
            <a:r>
              <a:rPr lang="en-US" dirty="0"/>
              <a:t> </a:t>
            </a:r>
            <a:r>
              <a:rPr lang="en-US" dirty="0" err="1"/>
              <a:t>područje</a:t>
            </a:r>
            <a:r>
              <a:rPr lang="en-US" dirty="0"/>
              <a:t> </a:t>
            </a:r>
            <a:r>
              <a:rPr lang="en-US" dirty="0" err="1"/>
              <a:t>istočne</a:t>
            </a:r>
            <a:r>
              <a:rPr lang="en-US" dirty="0"/>
              <a:t> </a:t>
            </a:r>
            <a:r>
              <a:rPr lang="en-US" dirty="0" err="1" smtClean="0"/>
              <a:t>Evrope</a:t>
            </a:r>
            <a:r>
              <a:rPr lang="sr-Latn-RS" dirty="0" smtClean="0"/>
              <a:t>.</a:t>
            </a:r>
          </a:p>
          <a:p>
            <a:endParaRPr lang="en-US" dirty="0"/>
          </a:p>
        </p:txBody>
      </p:sp>
      <p:pic>
        <p:nvPicPr>
          <p:cNvPr id="6146" name="Picture 2" descr="Резултат слика за zapadni slov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7010400" cy="458247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6000" smtClean="0"/>
              <a:t>Zapadni Sloveni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Zapadni Sloveni se dele na: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sr-Latn-RS" b="1" dirty="0" smtClean="0"/>
              <a:t>-Čehe</a:t>
            </a:r>
          </a:p>
          <a:p>
            <a:pPr>
              <a:buNone/>
            </a:pPr>
            <a:r>
              <a:rPr lang="sr-Latn-RS" b="1" dirty="0"/>
              <a:t> </a:t>
            </a:r>
            <a:r>
              <a:rPr lang="sr-Latn-RS" b="1" dirty="0" smtClean="0"/>
              <a:t> -Poljake</a:t>
            </a:r>
          </a:p>
          <a:p>
            <a:pPr>
              <a:buNone/>
            </a:pPr>
            <a:r>
              <a:rPr lang="sr-Latn-RS" b="1" dirty="0"/>
              <a:t> </a:t>
            </a:r>
            <a:r>
              <a:rPr lang="sr-Latn-RS" b="1" dirty="0" smtClean="0"/>
              <a:t> -Slovake</a:t>
            </a:r>
            <a:endParaRPr lang="en-US" b="1" dirty="0"/>
          </a:p>
        </p:txBody>
      </p:sp>
      <p:pic>
        <p:nvPicPr>
          <p:cNvPr id="4100" name="Picture 4" descr="Резултат слика за zapadni sloveni ma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362200"/>
            <a:ext cx="4547792" cy="40862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 err="1"/>
              <a:t>Zapadni</a:t>
            </a:r>
            <a:r>
              <a:rPr lang="en-US" b="1" dirty="0"/>
              <a:t> </a:t>
            </a:r>
            <a:r>
              <a:rPr lang="en-US" b="1" dirty="0" err="1"/>
              <a:t>Sloveni</a:t>
            </a:r>
            <a:r>
              <a:rPr lang="en-US" dirty="0"/>
              <a:t> 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 </a:t>
            </a:r>
            <a:r>
              <a:rPr lang="en-US" dirty="0" err="1"/>
              <a:t>slovenskih</a:t>
            </a:r>
            <a:r>
              <a:rPr lang="en-US" dirty="0"/>
              <a:t> </a:t>
            </a:r>
            <a:r>
              <a:rPr lang="en-US" dirty="0" err="1" smtClean="0"/>
              <a:t>naroda</a:t>
            </a:r>
            <a:r>
              <a:rPr lang="sr-Latn-R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naseljavaju</a:t>
            </a:r>
            <a:r>
              <a:rPr lang="en-US" dirty="0"/>
              <a:t> </a:t>
            </a:r>
            <a:r>
              <a:rPr lang="en-US" dirty="0" err="1"/>
              <a:t>područje</a:t>
            </a:r>
            <a:r>
              <a:rPr lang="en-US" dirty="0"/>
              <a:t> 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3074" name="AutoShape 2" descr="Резултат слика за zapadni slov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Резултат слика за zapadni slov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Резултат слика за zapadni slov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Резултат слика за zapadni slove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365966" cy="4095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95400"/>
          </a:xfrm>
        </p:spPr>
        <p:txBody>
          <a:bodyPr>
            <a:noAutofit/>
          </a:bodyPr>
          <a:lstStyle/>
          <a:p>
            <a:r>
              <a:rPr lang="en-US" sz="5400" dirty="0" smtClean="0"/>
              <a:t>N</a:t>
            </a:r>
            <a:r>
              <a:rPr lang="sr-Latn-RS" sz="5400" dirty="0" smtClean="0"/>
              <a:t>ačin života starih slovena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/>
          <a:lstStyle/>
          <a:p>
            <a:r>
              <a:rPr lang="sr-Latn-RS" dirty="0" smtClean="0"/>
              <a:t>Stari Sloveni su živeli veoma primitivno. Njihov život se zasniva na lovu, poljoprivredi, zanatstvu  i  stočarstvu. Živeli su u plemenima i mnogo su vremena provodili moleći se svojim bogovima. Za vreme praznika su žrtvovali pripadnike svojih plemena.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407</TotalTime>
  <Words>199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Sloveni u srednjem veku</vt:lpstr>
      <vt:lpstr>PowerPoint Presentation</vt:lpstr>
      <vt:lpstr>Južni Sloveni</vt:lpstr>
      <vt:lpstr>PowerPoint Presentation</vt:lpstr>
      <vt:lpstr>Istočni sloveni</vt:lpstr>
      <vt:lpstr>PowerPoint Presentation</vt:lpstr>
      <vt:lpstr>Zapadni Sloveni</vt:lpstr>
      <vt:lpstr>PowerPoint Presentation</vt:lpstr>
      <vt:lpstr>Način života starih slovena</vt:lpstr>
      <vt:lpstr>Vera starih slovena</vt:lpstr>
      <vt:lpstr>Mesta gde su se molili</vt:lpstr>
      <vt:lpstr>Bogovi Slovena</vt:lpstr>
      <vt:lpstr>Perun</vt:lpstr>
      <vt:lpstr>Svetovid</vt:lpstr>
      <vt:lpstr>Dažbog</vt:lpstr>
      <vt:lpstr>JarILO</vt:lpstr>
      <vt:lpstr>triglav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Sloveni u srednjem veku</dc:title>
  <dc:creator>KoRiSnIk</dc:creator>
  <cp:lastModifiedBy>Baki</cp:lastModifiedBy>
  <cp:revision>42</cp:revision>
  <dcterms:created xsi:type="dcterms:W3CDTF">2016-11-28T11:43:37Z</dcterms:created>
  <dcterms:modified xsi:type="dcterms:W3CDTF">2016-11-30T18:45:06Z</dcterms:modified>
</cp:coreProperties>
</file>